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3" r:id="rId12"/>
    <p:sldId id="265" r:id="rId13"/>
    <p:sldId id="266" r:id="rId14"/>
    <p:sldId id="296" r:id="rId15"/>
    <p:sldId id="299" r:id="rId16"/>
    <p:sldId id="300" r:id="rId17"/>
    <p:sldId id="301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98" r:id="rId35"/>
    <p:sldId id="297" r:id="rId36"/>
    <p:sldId id="283" r:id="rId37"/>
    <p:sldId id="284" r:id="rId38"/>
    <p:sldId id="295" r:id="rId39"/>
    <p:sldId id="285" r:id="rId40"/>
    <p:sldId id="286" r:id="rId41"/>
    <p:sldId id="287" r:id="rId42"/>
    <p:sldId id="294" r:id="rId43"/>
    <p:sldId id="291" r:id="rId44"/>
    <p:sldId id="302" r:id="rId45"/>
    <p:sldId id="290" r:id="rId46"/>
    <p:sldId id="292" r:id="rId47"/>
    <p:sldId id="289" r:id="rId48"/>
  </p:sldIdLst>
  <p:sldSz cx="9144000" cy="6858000" type="screen4x3"/>
  <p:notesSz cx="6745288" cy="985678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a-ES" smtClean="0"/>
              <a:t>Feu clic aquí per editar l'estil de subtítols del patró.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a-ES" smtClean="0"/>
              <a:t>Feu clic aquí per editar l'estil de subtítols del patró.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>
                <a:solidFill>
                  <a:srgbClr val="DBF5F9">
                    <a:shade val="90000"/>
                  </a:srgbClr>
                </a:solidFill>
              </a:rPr>
              <a:pPr/>
              <a:t>18/12/2018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8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18/12/2018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25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>
                <a:solidFill>
                  <a:srgbClr val="DBF5F9">
                    <a:shade val="90000"/>
                  </a:srgbClr>
                </a:solidFill>
              </a:rPr>
              <a:pPr/>
              <a:t>18/12/2018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34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18/12/2018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18/12/2018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01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18/12/2018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61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18/12/2018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75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18/12/2018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1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18/12/2018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9560BD-0600-4BAA-9619-DAEA37051497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a-ES" smtClean="0"/>
              <a:t>Feu clic a la icona per afegir una imatge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0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18/12/2018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62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18/12/2018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2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60BD-0600-4BAA-9619-DAEA370514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A34-5750-4500-B92B-A46106DEE443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9560BD-0600-4BAA-9619-DAEA3705149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a-ES" smtClean="0"/>
              <a:t>Feu clic a la icona per afegir una imatge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a-ES" smtClean="0"/>
              <a:t>Feu clic aquí per editar estils</a:t>
            </a:r>
          </a:p>
          <a:p>
            <a:pPr lvl="1" eaLnBrk="1" latinLnBrk="0" hangingPunct="1"/>
            <a:r>
              <a:rPr kumimoji="0" lang="ca-ES" smtClean="0"/>
              <a:t>Segon nivell</a:t>
            </a:r>
          </a:p>
          <a:p>
            <a:pPr lvl="2" eaLnBrk="1" latinLnBrk="0" hangingPunct="1"/>
            <a:r>
              <a:rPr kumimoji="0" lang="ca-ES" smtClean="0"/>
              <a:t>Tercer nivell</a:t>
            </a:r>
          </a:p>
          <a:p>
            <a:pPr lvl="3" eaLnBrk="1" latinLnBrk="0" hangingPunct="1"/>
            <a:r>
              <a:rPr kumimoji="0" lang="ca-ES" smtClean="0"/>
              <a:t>Quart nivell</a:t>
            </a:r>
          </a:p>
          <a:p>
            <a:pPr lvl="4" eaLnBrk="1" latinLnBrk="0" hangingPunct="1"/>
            <a:r>
              <a:rPr kumimoji="0" lang="ca-ES" smtClean="0"/>
              <a:t>Cinquè nivell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110A34-5750-4500-B92B-A46106DEE443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9560BD-0600-4BAA-9619-DAEA37051497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a-ES" smtClean="0"/>
              <a:t>Feu clic aquí per editar estils</a:t>
            </a:r>
          </a:p>
          <a:p>
            <a:pPr lvl="1" eaLnBrk="1" latinLnBrk="0" hangingPunct="1"/>
            <a:r>
              <a:rPr kumimoji="0" lang="ca-ES" smtClean="0"/>
              <a:t>Segon nivell</a:t>
            </a:r>
          </a:p>
          <a:p>
            <a:pPr lvl="2" eaLnBrk="1" latinLnBrk="0" hangingPunct="1"/>
            <a:r>
              <a:rPr kumimoji="0" lang="ca-ES" smtClean="0"/>
              <a:t>Tercer nivell</a:t>
            </a:r>
          </a:p>
          <a:p>
            <a:pPr lvl="3" eaLnBrk="1" latinLnBrk="0" hangingPunct="1"/>
            <a:r>
              <a:rPr kumimoji="0" lang="ca-ES" smtClean="0"/>
              <a:t>Quart nivell</a:t>
            </a:r>
          </a:p>
          <a:p>
            <a:pPr lvl="4" eaLnBrk="1" latinLnBrk="0" hangingPunct="1"/>
            <a:r>
              <a:rPr kumimoji="0" lang="ca-ES" smtClean="0"/>
              <a:t>Cinquè nivell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110A34-5750-4500-B92B-A46106DEE443}" type="datetimeFigureOut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18/12/2018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9560BD-0600-4BAA-9619-DAEA37051497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78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epie.es/doc/convocatoria/2019/erasmus-plus-programme-guide-2019_e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eacea.ec.europa.eu/erasmus-plus/funding/capacity-building-higher-education-2019_en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gate.ec.europa.eu/cas/eim/external/register.cgi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Erasmus+</a:t>
            </a:r>
            <a:endParaRPr lang="en-GB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GB" sz="1600" dirty="0" smtClean="0"/>
          </a:p>
          <a:p>
            <a:pPr algn="ctr"/>
            <a:endParaRPr lang="en-GB" sz="1600" dirty="0"/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José Manuel Pérez</a:t>
            </a:r>
          </a:p>
          <a:p>
            <a:pPr algn="ctr"/>
            <a:r>
              <a:rPr lang="en-GB" sz="1600" dirty="0" smtClean="0"/>
              <a:t>Oficina </a:t>
            </a:r>
            <a:r>
              <a:rPr lang="en-GB" sz="1600" dirty="0" err="1" smtClean="0"/>
              <a:t>Mobilitat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Programes</a:t>
            </a:r>
            <a:r>
              <a:rPr lang="en-GB" sz="1600" dirty="0" smtClean="0"/>
              <a:t> Internacionals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891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1.- Joint Master Degree (JMD)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Termini: 14/02/2019</a:t>
            </a:r>
          </a:p>
          <a:p>
            <a:r>
              <a:rPr lang="en-GB" b="1" dirty="0" smtClean="0"/>
              <a:t>Termini </a:t>
            </a:r>
            <a:r>
              <a:rPr lang="en-GB" b="1" dirty="0" err="1" smtClean="0"/>
              <a:t>amb</a:t>
            </a:r>
            <a:r>
              <a:rPr lang="en-GB" b="1" dirty="0" smtClean="0"/>
              <a:t> </a:t>
            </a:r>
            <a:r>
              <a:rPr lang="en-GB" b="1" dirty="0" err="1" smtClean="0"/>
              <a:t>Japó</a:t>
            </a:r>
            <a:r>
              <a:rPr lang="en-GB" b="1" dirty="0" smtClean="0"/>
              <a:t>: 01/04/2019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3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2.- Strategic Partnerships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a-ES" i="1" dirty="0" smtClean="0"/>
              <a:t>Cooperació institucional </a:t>
            </a:r>
            <a:r>
              <a:rPr lang="ca-ES" dirty="0" smtClean="0"/>
              <a:t>per aplicar pràctiques innovadores que condueixin a l’alta qualitat de l’ensenyament, la formació, el aprenentatge i el treball en l’àmbit de la joventut, la modernització de les institucions i la innovació social.</a:t>
            </a:r>
          </a:p>
          <a:p>
            <a:endParaRPr lang="ca-ES" dirty="0" smtClean="0"/>
          </a:p>
          <a:p>
            <a:r>
              <a:rPr lang="ca-ES" i="1" dirty="0" smtClean="0"/>
              <a:t>Tipus SP:</a:t>
            </a:r>
          </a:p>
          <a:p>
            <a:endParaRPr lang="ca-ES" i="1" dirty="0" smtClean="0"/>
          </a:p>
          <a:p>
            <a:r>
              <a:rPr lang="ca-ES" dirty="0" smtClean="0"/>
              <a:t>1.- Suport a la innovació. Desenvolupament de productes innovadors i/o que impliquin la difusió i explotació intensiva de productes nous.</a:t>
            </a:r>
          </a:p>
          <a:p>
            <a:r>
              <a:rPr lang="ca-ES" dirty="0" smtClean="0"/>
              <a:t>2.- Intercanvi de bones pràctiques (les Universitats no poden aplicar).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854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2.- Strategic Partnerships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Activitats de cooperació entre autoritats regionals per promoure el desenvolupament de sistemes d’educació, I la seva integració en accions de desenvolupament local i regional.</a:t>
            </a:r>
          </a:p>
          <a:p>
            <a:r>
              <a:rPr lang="ca-ES" dirty="0" smtClean="0"/>
              <a:t>Activitats que facilitin el reconeixement i validació del coneixement, habilitats i competències en l’aprenentatge.</a:t>
            </a:r>
          </a:p>
          <a:p>
            <a:r>
              <a:rPr lang="ca-ES" dirty="0" smtClean="0"/>
              <a:t>Activitats que recolzin a persones amb discapacitat i necessitats especials per completar la seva educació i la transició al mercat laboral.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197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4617B"/>
                </a:solidFill>
              </a:rPr>
              <a:t>2.- Strategic Partnerships</a:t>
            </a:r>
            <a:endParaRPr lang="en-GB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Important atendre a les prioritats de la convocatòria</a:t>
            </a:r>
            <a:r>
              <a:rPr lang="en-GB" dirty="0" smtClean="0"/>
              <a:t>:</a:t>
            </a:r>
          </a:p>
          <a:p>
            <a:r>
              <a:rPr lang="ca-ES" dirty="0" smtClean="0"/>
              <a:t>Imprescindible abordar una prioritat horitzontal.</a:t>
            </a:r>
          </a:p>
          <a:p>
            <a:r>
              <a:rPr lang="ca-ES" dirty="0" smtClean="0"/>
              <a:t>Pag. 107 a 111 de la guia del programa: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sepie.es/doc/convocatoria/2019/erasmus-plus-programme-guide-2019_es.pdf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5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4617B"/>
                </a:solidFill>
              </a:rPr>
              <a:t>2.- Strategic Partnerships</a:t>
            </a:r>
            <a:endParaRPr lang="en-GB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D:\Usuarios\josemaperez\Desktop\Charla E+\6.--JoseManuel-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06489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8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4617B"/>
                </a:solidFill>
              </a:rPr>
              <a:t>2.- Strategic Partnerships</a:t>
            </a:r>
            <a:endParaRPr lang="en-GB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D:\Usuarios\josemaperez\Desktop\Charla E+\6.--JoseManuel-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089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5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4617B"/>
                </a:solidFill>
              </a:rPr>
              <a:t>2.- Strategic Partnerships</a:t>
            </a:r>
            <a:endParaRPr lang="en-GB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D:\Usuarios\josemaperez\Desktop\Charla E+\6.--JoseManuel-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089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7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2.- Strategic Partnerships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a-ES" dirty="0" smtClean="0"/>
              <a:t>Consorci:</a:t>
            </a:r>
          </a:p>
          <a:p>
            <a:endParaRPr lang="ca-ES" dirty="0" smtClean="0"/>
          </a:p>
          <a:p>
            <a:r>
              <a:rPr lang="ca-ES" dirty="0" smtClean="0"/>
              <a:t>Coordinador que lidera la proposta i que pot ser qualsevol institució elegible dels </a:t>
            </a:r>
            <a:r>
              <a:rPr lang="ca-ES" dirty="0" err="1" smtClean="0"/>
              <a:t>PrC</a:t>
            </a:r>
            <a:r>
              <a:rPr lang="ca-ES" dirty="0" smtClean="0"/>
              <a:t>.</a:t>
            </a:r>
          </a:p>
          <a:p>
            <a:endParaRPr lang="ca-ES" dirty="0" smtClean="0"/>
          </a:p>
          <a:p>
            <a:r>
              <a:rPr lang="ca-ES" dirty="0" smtClean="0"/>
              <a:t>Socis: Mínim 3 institucions dels </a:t>
            </a:r>
            <a:r>
              <a:rPr lang="ca-ES" dirty="0" err="1" smtClean="0"/>
              <a:t>PrC</a:t>
            </a:r>
            <a:r>
              <a:rPr lang="ca-ES" dirty="0" smtClean="0"/>
              <a:t>, de tres països diferents de la UE.</a:t>
            </a:r>
          </a:p>
          <a:p>
            <a:endParaRPr lang="ca-ES" dirty="0" smtClean="0"/>
          </a:p>
          <a:p>
            <a:r>
              <a:rPr lang="ca-ES" dirty="0" smtClean="0"/>
              <a:t>No hi ha màxim d’organitzacions però només es poden finançar a 10 socis.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846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2.- Strategic Partnerships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Es valorarà:</a:t>
            </a:r>
          </a:p>
          <a:p>
            <a:endParaRPr lang="ca-ES" dirty="0" smtClean="0"/>
          </a:p>
          <a:p>
            <a:r>
              <a:rPr lang="ca-ES" dirty="0" smtClean="0"/>
              <a:t>Objectius clarament definits I realistes.</a:t>
            </a:r>
          </a:p>
          <a:p>
            <a:r>
              <a:rPr lang="ca-ES" dirty="0" smtClean="0"/>
              <a:t>El valor afegit.</a:t>
            </a:r>
          </a:p>
          <a:p>
            <a:r>
              <a:rPr lang="ca-ES" dirty="0" smtClean="0"/>
              <a:t>Experiència del personal.</a:t>
            </a:r>
          </a:p>
          <a:p>
            <a:r>
              <a:rPr lang="ca-ES" dirty="0" smtClean="0"/>
              <a:t>Les mesures dirigides a la divulgació dels resultats del projecte.</a:t>
            </a:r>
          </a:p>
          <a:p>
            <a:r>
              <a:rPr lang="ca-ES" dirty="0" smtClean="0"/>
              <a:t>La qualitat dels plans establerts per garantir la sostenibilitat del projecte.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371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2.- Strategic Partnerships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Duració del projecte:</a:t>
            </a:r>
          </a:p>
          <a:p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De 24 a 36 mesos.</a:t>
            </a:r>
          </a:p>
          <a:p>
            <a:r>
              <a:rPr lang="ca-ES" dirty="0" smtClean="0"/>
              <a:t>Les activitats han de tenir lloc en els països del consorci.</a:t>
            </a:r>
          </a:p>
          <a:p>
            <a:r>
              <a:rPr lang="ca-ES" dirty="0" smtClean="0"/>
              <a:t>És una acció descentralitzada a les Agències Nacionals.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074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Erasmus+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1.- Erasmus Mundus Joint Master Degree (JMD) (KA1).</a:t>
            </a:r>
          </a:p>
          <a:p>
            <a:r>
              <a:rPr lang="en-GB" dirty="0" smtClean="0"/>
              <a:t>2.- Strategic Partnerships in the fields of education, training and youth (KA2)</a:t>
            </a:r>
          </a:p>
          <a:p>
            <a:r>
              <a:rPr lang="en-GB" dirty="0" smtClean="0"/>
              <a:t>3.- Knowledge Alliances (KA2).</a:t>
            </a:r>
          </a:p>
          <a:p>
            <a:r>
              <a:rPr lang="en-GB" dirty="0" smtClean="0"/>
              <a:t>4.- Capacity Building in the field of higher education (KA2).</a:t>
            </a:r>
          </a:p>
          <a:p>
            <a:r>
              <a:rPr lang="en-GB" dirty="0" smtClean="0"/>
              <a:t>5.- Jean Monnet.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2.- Strategic Partnerships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Finançament:</a:t>
            </a:r>
          </a:p>
          <a:p>
            <a:endParaRPr lang="ca-ES" dirty="0" smtClean="0"/>
          </a:p>
          <a:p>
            <a:r>
              <a:rPr lang="ca-ES" dirty="0" smtClean="0"/>
              <a:t>300.000€ per projectes de 2 anys.</a:t>
            </a:r>
          </a:p>
          <a:p>
            <a:r>
              <a:rPr lang="ca-ES" dirty="0" smtClean="0"/>
              <a:t>450.000€ per projectes de 3 anys.</a:t>
            </a:r>
          </a:p>
          <a:p>
            <a:r>
              <a:rPr lang="ca-ES" dirty="0" smtClean="0"/>
              <a:t>Financen:</a:t>
            </a:r>
          </a:p>
          <a:p>
            <a:r>
              <a:rPr lang="ca-ES" dirty="0" smtClean="0"/>
              <a:t>Management, </a:t>
            </a:r>
            <a:r>
              <a:rPr lang="ca-ES" dirty="0" err="1" smtClean="0"/>
              <a:t>Transnational</a:t>
            </a:r>
            <a:r>
              <a:rPr lang="ca-ES" dirty="0" smtClean="0"/>
              <a:t> </a:t>
            </a:r>
            <a:r>
              <a:rPr lang="ca-ES" dirty="0" err="1" smtClean="0"/>
              <a:t>projec</a:t>
            </a:r>
            <a:r>
              <a:rPr lang="en-GB" dirty="0" err="1" smtClean="0"/>
              <a:t>ts</a:t>
            </a:r>
            <a:r>
              <a:rPr lang="en-GB" dirty="0" smtClean="0"/>
              <a:t> meetings, Intellectual outputs, Multiplier events, Exceptional costs (75%), Special needs support, Travel, Individual support (subsistence), Linguistic support.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7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2.- Strategic Partnerships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ca-ES" dirty="0" smtClean="0"/>
          </a:p>
          <a:p>
            <a:r>
              <a:rPr lang="ca-ES" dirty="0" smtClean="0"/>
              <a:t>El pressupost es confecciona amb Unit cost i Costos Reals.</a:t>
            </a:r>
          </a:p>
          <a:p>
            <a:endParaRPr lang="ca-ES" dirty="0" smtClean="0"/>
          </a:p>
          <a:p>
            <a:endParaRPr lang="ca-ES" dirty="0" smtClean="0"/>
          </a:p>
          <a:p>
            <a:r>
              <a:rPr lang="en-GB" b="1" dirty="0"/>
              <a:t>Termini: </a:t>
            </a:r>
            <a:r>
              <a:rPr lang="en-GB" b="1" dirty="0" smtClean="0"/>
              <a:t>21/03/2019</a:t>
            </a:r>
            <a:endParaRPr lang="en-GB" b="1" dirty="0"/>
          </a:p>
          <a:p>
            <a:endParaRPr lang="ca-ES" dirty="0"/>
          </a:p>
          <a:p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25554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3.- Knowledge Alliances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Recolzar la capacitat de innovació d’Europa, fomentar la innovació en l’educació superior, les empreses i que l’entorn socioeconòmic sigui més ample.    </a:t>
            </a:r>
          </a:p>
          <a:p>
            <a:r>
              <a:rPr lang="ca-ES" dirty="0" smtClean="0"/>
              <a:t>Desenvolupament de nous enfocaments en la innovació i apropament multidisciplinari de l’ensenyament i l’aprenentatge.</a:t>
            </a:r>
          </a:p>
          <a:p>
            <a:r>
              <a:rPr lang="ca-ES" dirty="0" smtClean="0"/>
              <a:t>Estimular l’esperit empresarial i les seves habilitats del personal docent d’ensenyament superior i personal de l’empresa.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498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3.- Knowledge Alliances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a-ES" dirty="0" smtClean="0"/>
              <a:t>Orientat per donar resultats principalment a l’educació superior i les empreses.</a:t>
            </a:r>
          </a:p>
          <a:p>
            <a:endParaRPr lang="ca-ES" dirty="0" smtClean="0"/>
          </a:p>
          <a:p>
            <a:r>
              <a:rPr lang="ca-ES" i="1" dirty="0" smtClean="0"/>
              <a:t>Activitats:</a:t>
            </a:r>
          </a:p>
          <a:p>
            <a:r>
              <a:rPr lang="ca-ES" i="1" dirty="0" smtClean="0"/>
              <a:t>1.- Foment de la innovació de l’Educació Superior, l’empresa i l’entorn socioeconòmic general.</a:t>
            </a:r>
          </a:p>
          <a:p>
            <a:endParaRPr lang="ca-ES" i="1" dirty="0" smtClean="0"/>
          </a:p>
          <a:p>
            <a:r>
              <a:rPr lang="ca-ES" dirty="0" smtClean="0"/>
              <a:t>Nous plans d’estudis, aprenentatge centrat en l’estudiant i basat en problemes reals.</a:t>
            </a:r>
          </a:p>
          <a:p>
            <a:r>
              <a:rPr lang="ca-ES" dirty="0" smtClean="0"/>
              <a:t>Organització de programes i activitats d’educació continua amb les empreses i a les empreses.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306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3.- Knowledge Alliances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ca-ES" dirty="0" smtClean="0"/>
              <a:t>.- </a:t>
            </a:r>
            <a:r>
              <a:rPr lang="ca-ES" i="1" dirty="0" smtClean="0"/>
              <a:t>Desenvolupament de la mentalitat I les habilitats empresarials.</a:t>
            </a:r>
          </a:p>
          <a:p>
            <a:endParaRPr lang="ca-ES" dirty="0" smtClean="0"/>
          </a:p>
          <a:p>
            <a:r>
              <a:rPr lang="ca-ES" dirty="0" smtClean="0"/>
              <a:t>Plans d’estudis amb col·laboració estreta amb empreses amb la fi de reforçar la ocupabilitat, la creativitat I noves trajectòries professionals.</a:t>
            </a:r>
          </a:p>
          <a:p>
            <a:r>
              <a:rPr lang="ca-ES" dirty="0" smtClean="0"/>
              <a:t>Introducció de l’educació empresarial en qualsevol disciplina.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905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3.- Knowledge Alliances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3.- Estimulació del flux i intercanvi de coneixements entre l’educació superior i les empreses.</a:t>
            </a:r>
          </a:p>
          <a:p>
            <a:endParaRPr lang="ca-ES" dirty="0"/>
          </a:p>
          <a:p>
            <a:r>
              <a:rPr lang="ca-ES" dirty="0" smtClean="0"/>
              <a:t>Activitats relacionades amb l’àmbit d’estudis en empreses plenament integrades en el pla d’estudis, reconegudes i acreditades.</a:t>
            </a:r>
          </a:p>
          <a:p>
            <a:r>
              <a:rPr lang="ca-ES" dirty="0" smtClean="0"/>
              <a:t>Intercanvis d’estudiants, investigadors, personal docent i personal de l’empresa.</a:t>
            </a:r>
          </a:p>
          <a:p>
            <a:r>
              <a:rPr lang="ca-ES" dirty="0" smtClean="0"/>
              <a:t>Participació de personal de l’ empresa a la docència i la investigació.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900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3.- Knowledge Alliances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Consorci:</a:t>
            </a:r>
          </a:p>
          <a:p>
            <a:endParaRPr lang="ca-ES" dirty="0" smtClean="0"/>
          </a:p>
          <a:p>
            <a:r>
              <a:rPr lang="ca-ES" dirty="0" smtClean="0"/>
              <a:t>Coordinador: Institució dels </a:t>
            </a:r>
            <a:r>
              <a:rPr lang="ca-ES" dirty="0" err="1" smtClean="0"/>
              <a:t>PrC</a:t>
            </a:r>
            <a:r>
              <a:rPr lang="ca-ES" dirty="0" smtClean="0"/>
              <a:t>.</a:t>
            </a:r>
          </a:p>
          <a:p>
            <a:r>
              <a:rPr lang="ca-ES" dirty="0" smtClean="0"/>
              <a:t>Pot participar qualsevol organització establerta en els </a:t>
            </a:r>
            <a:r>
              <a:rPr lang="ca-ES" dirty="0" err="1" smtClean="0"/>
              <a:t>PrC</a:t>
            </a:r>
            <a:r>
              <a:rPr lang="ca-ES" dirty="0" smtClean="0"/>
              <a:t>.</a:t>
            </a:r>
          </a:p>
          <a:p>
            <a:r>
              <a:rPr lang="ca-ES" dirty="0" smtClean="0"/>
              <a:t>Mínim de 6 organitzacions establertes en tres països diferents dels </a:t>
            </a:r>
            <a:r>
              <a:rPr lang="ca-ES" dirty="0" err="1" smtClean="0"/>
              <a:t>PrC</a:t>
            </a:r>
            <a:r>
              <a:rPr lang="ca-ES" dirty="0" smtClean="0"/>
              <a:t> , de les quals han de ser 2 Universitats i 2 empreses.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111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3.- Knowledge Alliances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Finançament.</a:t>
            </a:r>
          </a:p>
          <a:p>
            <a:endParaRPr lang="ca-ES" dirty="0" smtClean="0"/>
          </a:p>
          <a:p>
            <a:r>
              <a:rPr lang="ca-ES" dirty="0" smtClean="0"/>
              <a:t>Màxim per projectes 2 anys: 700.000€</a:t>
            </a:r>
          </a:p>
          <a:p>
            <a:r>
              <a:rPr lang="ca-ES" dirty="0" smtClean="0"/>
              <a:t>Màxim per projectes 3 anys: 1.000.000€</a:t>
            </a:r>
          </a:p>
          <a:p>
            <a:endParaRPr lang="ca-ES" dirty="0" smtClean="0"/>
          </a:p>
          <a:p>
            <a:r>
              <a:rPr lang="ca-ES" dirty="0" smtClean="0"/>
              <a:t>Partides pressupostàries (per Unit costs): </a:t>
            </a:r>
          </a:p>
          <a:p>
            <a:r>
              <a:rPr lang="ca-ES" dirty="0" err="1" smtClean="0"/>
              <a:t>Implementation</a:t>
            </a:r>
            <a:r>
              <a:rPr lang="ca-ES" dirty="0" smtClean="0"/>
              <a:t> </a:t>
            </a:r>
            <a:r>
              <a:rPr lang="ca-ES" dirty="0" err="1" smtClean="0"/>
              <a:t>support</a:t>
            </a:r>
            <a:r>
              <a:rPr lang="ca-ES" dirty="0" smtClean="0"/>
              <a:t> (Manager, </a:t>
            </a:r>
            <a:r>
              <a:rPr lang="ca-ES" dirty="0" err="1" smtClean="0"/>
              <a:t>researcher</a:t>
            </a:r>
            <a:r>
              <a:rPr lang="ca-ES" dirty="0" smtClean="0"/>
              <a:t>...)</a:t>
            </a:r>
          </a:p>
          <a:p>
            <a:r>
              <a:rPr lang="ca-ES" dirty="0" smtClean="0"/>
              <a:t>Travel (activitats de mobilitat)</a:t>
            </a:r>
          </a:p>
          <a:p>
            <a:r>
              <a:rPr lang="ca-ES" dirty="0" err="1" smtClean="0"/>
              <a:t>Subsistence</a:t>
            </a:r>
            <a:r>
              <a:rPr lang="ca-ES" dirty="0" smtClean="0"/>
              <a:t> Costs (activitats de mobilitat)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370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3.- Knowledge Alliances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Es valorarà: </a:t>
            </a:r>
          </a:p>
          <a:p>
            <a:endParaRPr lang="ca-ES" dirty="0" smtClean="0"/>
          </a:p>
          <a:p>
            <a:r>
              <a:rPr lang="ca-ES" dirty="0" smtClean="0"/>
              <a:t>El valor afegit que donin les empreses.</a:t>
            </a:r>
          </a:p>
          <a:p>
            <a:r>
              <a:rPr lang="ca-ES" dirty="0" smtClean="0"/>
              <a:t>En cas de tenir socis de </a:t>
            </a:r>
            <a:r>
              <a:rPr lang="ca-ES" dirty="0" err="1" smtClean="0"/>
              <a:t>PaC</a:t>
            </a:r>
            <a:r>
              <a:rPr lang="ca-ES" dirty="0" smtClean="0"/>
              <a:t>, explicar perquè són essencials per al projecte i el seu valor afegit.</a:t>
            </a:r>
          </a:p>
          <a:p>
            <a:r>
              <a:rPr lang="ca-ES" dirty="0" smtClean="0"/>
              <a:t>Disseminació dels resultats, impacte i sostenibilitat.</a:t>
            </a:r>
          </a:p>
          <a:p>
            <a:endParaRPr lang="ca-ES" dirty="0"/>
          </a:p>
          <a:p>
            <a:r>
              <a:rPr lang="ca-ES" b="1" dirty="0" smtClean="0"/>
              <a:t>Termini: 28/02/2019, a les 12:00h.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7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4.- Capacity Building in the field of HE.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Recolza la modernització, accessibilitat e internacionalització de l’educació superior als països dels </a:t>
            </a:r>
            <a:r>
              <a:rPr lang="ca-ES" dirty="0" err="1" smtClean="0"/>
              <a:t>PaC</a:t>
            </a:r>
            <a:r>
              <a:rPr lang="ca-ES" dirty="0" smtClean="0"/>
              <a:t>.</a:t>
            </a:r>
          </a:p>
          <a:p>
            <a:r>
              <a:rPr lang="ca-ES" dirty="0" smtClean="0"/>
              <a:t>Aquesta acció contribueix al desenvolupament del creixement sostenible e integrador dels </a:t>
            </a:r>
            <a:r>
              <a:rPr lang="ca-ES" dirty="0" err="1" smtClean="0"/>
              <a:t>PaC</a:t>
            </a:r>
            <a:r>
              <a:rPr lang="ca-ES" dirty="0" smtClean="0"/>
              <a:t>.</a:t>
            </a:r>
          </a:p>
          <a:p>
            <a:r>
              <a:rPr lang="ca-ES" dirty="0" smtClean="0"/>
              <a:t>Projectes de cooperació transnacional basats en consorcis multilaterals entre </a:t>
            </a:r>
            <a:r>
              <a:rPr lang="ca-ES" dirty="0" err="1" smtClean="0"/>
              <a:t>HEI’s</a:t>
            </a:r>
            <a:r>
              <a:rPr lang="ca-ES" dirty="0" smtClean="0"/>
              <a:t> dels </a:t>
            </a:r>
            <a:r>
              <a:rPr lang="ca-ES" dirty="0" err="1" smtClean="0"/>
              <a:t>PrC</a:t>
            </a:r>
            <a:r>
              <a:rPr lang="ca-ES" dirty="0" smtClean="0"/>
              <a:t> i dels </a:t>
            </a:r>
            <a:r>
              <a:rPr lang="ca-ES" dirty="0" err="1" smtClean="0"/>
              <a:t>PaC</a:t>
            </a:r>
            <a:r>
              <a:rPr lang="ca-ES" dirty="0" smtClean="0"/>
              <a:t>. </a:t>
            </a:r>
          </a:p>
          <a:p>
            <a:r>
              <a:rPr lang="ca-ES" dirty="0" smtClean="0"/>
              <a:t>Promoure contactes entre els pobles, millorar la consciència i la comprensió intercultural.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65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1.- Joint Master Degree (JMD)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Programa d’estudis internacional de 60, 90 o 120 ECTS.</a:t>
            </a:r>
          </a:p>
          <a:p>
            <a:endParaRPr lang="ca-ES" dirty="0" smtClean="0"/>
          </a:p>
          <a:p>
            <a:r>
              <a:rPr lang="ca-ES" dirty="0" smtClean="0"/>
              <a:t>Consorci internacional de institucions d’educació superior (HEI) amb possibilitat de socis d’altres sectors com l’empresarial.</a:t>
            </a:r>
          </a:p>
          <a:p>
            <a:r>
              <a:rPr lang="ca-ES" dirty="0" smtClean="0"/>
              <a:t>Resultat diploma conjunt o doble titulació.</a:t>
            </a:r>
          </a:p>
          <a:p>
            <a:r>
              <a:rPr lang="ca-ES" dirty="0" smtClean="0"/>
              <a:t>Possibilitat de participació d’associats</a:t>
            </a:r>
            <a:r>
              <a:rPr lang="en-GB" dirty="0" smtClean="0"/>
              <a:t>. </a:t>
            </a:r>
          </a:p>
          <a:p>
            <a:r>
              <a:rPr lang="ca-ES" dirty="0" smtClean="0"/>
              <a:t>Novetat: Entitats afiliades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783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4617B"/>
                </a:solidFill>
              </a:rPr>
              <a:t>4.- Capacity Building in the field of HE.</a:t>
            </a:r>
            <a:endParaRPr lang="en-GB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Objectius:</a:t>
            </a:r>
          </a:p>
          <a:p>
            <a:r>
              <a:rPr lang="ca-ES" dirty="0" smtClean="0"/>
              <a:t>Millorar la qualitat de les </a:t>
            </a:r>
            <a:r>
              <a:rPr lang="ca-ES" dirty="0" err="1" smtClean="0"/>
              <a:t>HEI’s</a:t>
            </a:r>
            <a:r>
              <a:rPr lang="ca-ES" dirty="0" smtClean="0"/>
              <a:t>, així com la seva rellevància a la societat i al mercat laboral.</a:t>
            </a:r>
          </a:p>
          <a:p>
            <a:r>
              <a:rPr lang="ca-ES" dirty="0" smtClean="0"/>
              <a:t>Programes educatius més innovadors.</a:t>
            </a:r>
          </a:p>
          <a:p>
            <a:r>
              <a:rPr lang="ca-ES" dirty="0" smtClean="0"/>
              <a:t>Incrementar les capacitats de les Autoritats Nacionals (AN) per modernitzar els sistemes d’educació superior.</a:t>
            </a:r>
          </a:p>
          <a:p>
            <a:r>
              <a:rPr lang="ca-ES" dirty="0" smtClean="0"/>
              <a:t>Fomentar la integració regional i la cooperació a través de les diferents regions del món amb iniciatives conjuntes, intercanvi de bones pràctiques i cooperació.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800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4617B"/>
                </a:solidFill>
              </a:rPr>
              <a:t>4.- Capacity Building in the field of HE.</a:t>
            </a:r>
            <a:endParaRPr lang="en-GB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Dos tipus de </a:t>
            </a:r>
            <a:r>
              <a:rPr lang="ca-ES" dirty="0" err="1" smtClean="0"/>
              <a:t>Capacity</a:t>
            </a:r>
            <a:r>
              <a:rPr lang="ca-ES" dirty="0" smtClean="0"/>
              <a:t> Building </a:t>
            </a:r>
            <a:r>
              <a:rPr lang="ca-ES" dirty="0" err="1" smtClean="0"/>
              <a:t>projects</a:t>
            </a:r>
            <a:r>
              <a:rPr lang="ca-ES" dirty="0" smtClean="0"/>
              <a:t>:</a:t>
            </a:r>
          </a:p>
          <a:p>
            <a:endParaRPr lang="ca-ES" dirty="0"/>
          </a:p>
          <a:p>
            <a:r>
              <a:rPr lang="ca-ES" i="1" dirty="0" smtClean="0"/>
              <a:t>1.- </a:t>
            </a:r>
            <a:r>
              <a:rPr lang="ca-ES" i="1" dirty="0" err="1" smtClean="0"/>
              <a:t>Joint</a:t>
            </a:r>
            <a:r>
              <a:rPr lang="ca-ES" i="1" dirty="0" smtClean="0"/>
              <a:t> </a:t>
            </a:r>
            <a:r>
              <a:rPr lang="ca-ES" i="1" dirty="0" err="1" smtClean="0"/>
              <a:t>Projects</a:t>
            </a:r>
            <a:r>
              <a:rPr lang="ca-ES" dirty="0" smtClean="0"/>
              <a:t>: Resultats que beneficiïn directament a les organitzacions dels </a:t>
            </a:r>
            <a:r>
              <a:rPr lang="ca-ES" dirty="0" err="1" smtClean="0"/>
              <a:t>PaC</a:t>
            </a:r>
            <a:r>
              <a:rPr lang="ca-ES" dirty="0" smtClean="0"/>
              <a:t>. 3 activitats: </a:t>
            </a:r>
          </a:p>
          <a:p>
            <a:r>
              <a:rPr lang="ca-ES" dirty="0" smtClean="0"/>
              <a:t>-Desenvolupament curricular.</a:t>
            </a:r>
          </a:p>
          <a:p>
            <a:r>
              <a:rPr lang="ca-ES" dirty="0" smtClean="0"/>
              <a:t>-Modernització de la governabilitat de les Universitats.</a:t>
            </a:r>
          </a:p>
          <a:p>
            <a:r>
              <a:rPr lang="ca-ES" dirty="0" smtClean="0"/>
              <a:t>-Enfortiment  de les relacions entre HEI i un entorn econòmic i social més ampli.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763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4617B"/>
                </a:solidFill>
              </a:rPr>
              <a:t>4.- Capacity Building in the field of HE.</a:t>
            </a:r>
            <a:endParaRPr lang="en-GB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i="1" dirty="0" smtClean="0"/>
              <a:t>2.- </a:t>
            </a:r>
            <a:r>
              <a:rPr lang="ca-ES" i="1" dirty="0" err="1" smtClean="0"/>
              <a:t>Structural</a:t>
            </a:r>
            <a:r>
              <a:rPr lang="ca-ES" i="1" dirty="0" smtClean="0"/>
              <a:t> </a:t>
            </a:r>
            <a:r>
              <a:rPr lang="ca-ES" i="1" dirty="0" err="1" smtClean="0"/>
              <a:t>Projects</a:t>
            </a:r>
            <a:r>
              <a:rPr lang="ca-ES" dirty="0" smtClean="0"/>
              <a:t>: Resultats en els sistemes d’Educació Superior i promoció de reformes a nivell regional i nacional  dels </a:t>
            </a:r>
            <a:r>
              <a:rPr lang="ca-ES" dirty="0" err="1" smtClean="0"/>
              <a:t>PaC</a:t>
            </a:r>
            <a:r>
              <a:rPr lang="ca-ES" dirty="0" smtClean="0"/>
              <a:t>. Activitats:</a:t>
            </a:r>
          </a:p>
          <a:p>
            <a:endParaRPr lang="ca-ES" dirty="0" smtClean="0"/>
          </a:p>
          <a:p>
            <a:r>
              <a:rPr lang="ca-ES" dirty="0" smtClean="0"/>
              <a:t>Modernització de les polítiques I gestió dels sistemes d’educació superior.</a:t>
            </a:r>
          </a:p>
          <a:p>
            <a:r>
              <a:rPr lang="ca-ES" dirty="0" smtClean="0"/>
              <a:t>Enfortiment de les relacions entre els sistemes universitaris i l’entorn social I econòmic.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1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4617B"/>
                </a:solidFill>
              </a:rPr>
              <a:t>4.- Capacity Building in the field of HE.</a:t>
            </a:r>
            <a:endParaRPr lang="en-GB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No es pot aplicar per propostes Nacionals (un sol país):</a:t>
            </a:r>
          </a:p>
          <a:p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Regió 4: Rússia, a més a més no pot aplicar per ser coordinador.</a:t>
            </a:r>
          </a:p>
          <a:p>
            <a:r>
              <a:rPr lang="ca-ES" dirty="0" smtClean="0"/>
              <a:t>Regió 3: Institucions de Líbia i Síria tampoc poden aplicar.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4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4617B"/>
                </a:solidFill>
              </a:rPr>
              <a:t>4.- Capacity Building in the field of HE.</a:t>
            </a:r>
            <a:endParaRPr lang="en-GB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Prioritats a tenir en compte: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eacea.ec.europa.eu/erasmus-plus/funding/capacity-building-higher-education-2019_en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4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4617B"/>
                </a:solidFill>
              </a:rPr>
              <a:t>4.- Capacity Building in the field of HE.</a:t>
            </a:r>
            <a:endParaRPr lang="en-GB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a-ES" dirty="0" smtClean="0"/>
              <a:t>Consorci: dos tipus:</a:t>
            </a:r>
          </a:p>
          <a:p>
            <a:endParaRPr lang="ca-ES" dirty="0"/>
          </a:p>
          <a:p>
            <a:r>
              <a:rPr lang="ca-ES" dirty="0" smtClean="0"/>
              <a:t>Projectes Nacionals:</a:t>
            </a:r>
          </a:p>
          <a:p>
            <a:endParaRPr lang="ca-ES" dirty="0"/>
          </a:p>
          <a:p>
            <a:r>
              <a:rPr lang="ca-ES" dirty="0" smtClean="0"/>
              <a:t>Un País soci i dos països del programa (EU)</a:t>
            </a:r>
          </a:p>
          <a:p>
            <a:r>
              <a:rPr lang="ca-ES" dirty="0" smtClean="0"/>
              <a:t>Una Universitat de cada un dels països del programa</a:t>
            </a:r>
          </a:p>
          <a:p>
            <a:r>
              <a:rPr lang="ca-ES" dirty="0" smtClean="0"/>
              <a:t>Tres Universitats del país soci.</a:t>
            </a:r>
          </a:p>
          <a:p>
            <a:r>
              <a:rPr lang="ca-ES" dirty="0" smtClean="0"/>
              <a:t>Tots els projectes han d’incloure al menys tantes U. del país soci com U. dels països del programa.</a:t>
            </a:r>
          </a:p>
          <a:p>
            <a:endParaRPr lang="ca-ES" dirty="0"/>
          </a:p>
          <a:p>
            <a:r>
              <a:rPr lang="ca-ES" dirty="0" smtClean="0"/>
              <a:t>Projectes Multi-Nacionals:</a:t>
            </a:r>
          </a:p>
          <a:p>
            <a:endParaRPr lang="ca-ES" dirty="0"/>
          </a:p>
          <a:p>
            <a:r>
              <a:rPr lang="ca-ES" dirty="0" smtClean="0"/>
              <a:t>Dos països Socis + dos països del programa.</a:t>
            </a:r>
          </a:p>
          <a:p>
            <a:r>
              <a:rPr lang="ca-ES" dirty="0" smtClean="0"/>
              <a:t>Una U. de cada un dels Països del programa</a:t>
            </a:r>
          </a:p>
          <a:p>
            <a:r>
              <a:rPr lang="ca-ES" dirty="0" smtClean="0"/>
              <a:t>Dos U. de cada un dels Països Socis.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548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4617B"/>
                </a:solidFill>
              </a:rPr>
              <a:t>4.- Capacity Building in the field of HE.</a:t>
            </a:r>
            <a:endParaRPr lang="en-GB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a-ES" dirty="0" smtClean="0"/>
          </a:p>
          <a:p>
            <a:r>
              <a:rPr lang="ca-ES" dirty="0"/>
              <a:t>Projectes de la Regió 4 (</a:t>
            </a:r>
            <a:r>
              <a:rPr lang="ca-ES" dirty="0" err="1"/>
              <a:t>Russia</a:t>
            </a:r>
            <a:r>
              <a:rPr lang="ca-ES" dirty="0"/>
              <a:t>) han de tenir al menys altra </a:t>
            </a:r>
            <a:r>
              <a:rPr lang="ca-ES" dirty="0" err="1"/>
              <a:t>Partner</a:t>
            </a:r>
            <a:r>
              <a:rPr lang="ca-ES" dirty="0"/>
              <a:t> Country al consorci.</a:t>
            </a:r>
          </a:p>
          <a:p>
            <a:r>
              <a:rPr lang="ca-ES" dirty="0"/>
              <a:t>Projectes de la Regió 8 (Amèrica Llatina), el consorci ha de tenir al menys dos països de la mateixa regió. </a:t>
            </a:r>
          </a:p>
          <a:p>
            <a:endParaRPr lang="ca-ES" dirty="0"/>
          </a:p>
          <a:p>
            <a:r>
              <a:rPr lang="ca-ES" dirty="0" smtClean="0"/>
              <a:t>Només per </a:t>
            </a:r>
            <a:r>
              <a:rPr lang="ca-ES" dirty="0" err="1" smtClean="0"/>
              <a:t>Structural</a:t>
            </a:r>
            <a:r>
              <a:rPr lang="ca-ES" dirty="0" smtClean="0"/>
              <a:t> </a:t>
            </a:r>
            <a:r>
              <a:rPr lang="ca-ES" dirty="0" err="1" smtClean="0"/>
              <a:t>Projects</a:t>
            </a:r>
            <a:r>
              <a:rPr lang="ca-ES" dirty="0" smtClean="0"/>
              <a:t>:</a:t>
            </a:r>
          </a:p>
          <a:p>
            <a:r>
              <a:rPr lang="ca-ES" dirty="0" smtClean="0"/>
              <a:t>A més a més dels requeriment mencionats, es necessari que el Ministeri responsable del país o Països on recaurà l’acció estigui involucrat.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231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4617B"/>
                </a:solidFill>
              </a:rPr>
              <a:t>4.- Capacity Building in the field of HE.</a:t>
            </a:r>
            <a:endParaRPr lang="en-GB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 smtClean="0"/>
          </a:p>
          <a:p>
            <a:r>
              <a:rPr lang="ca-ES" dirty="0" smtClean="0"/>
              <a:t>Mobilitat especial de personal I estudiants:</a:t>
            </a:r>
          </a:p>
          <a:p>
            <a:endParaRPr lang="ca-ES" dirty="0"/>
          </a:p>
          <a:p>
            <a:endParaRPr lang="ca-ES" dirty="0" smtClean="0"/>
          </a:p>
          <a:p>
            <a:r>
              <a:rPr lang="ca-ES" dirty="0" smtClean="0"/>
              <a:t>-Aquesta opció està només per a les regions 1, 2 i 3. </a:t>
            </a:r>
          </a:p>
          <a:p>
            <a:r>
              <a:rPr lang="ca-ES" dirty="0" smtClean="0"/>
              <a:t>-Ha de ser necessari per al projecte i es fa mitjançant acord interinstitucionals. </a:t>
            </a:r>
          </a:p>
          <a:p>
            <a:r>
              <a:rPr lang="ca-ES" dirty="0" smtClean="0"/>
              <a:t>-Es corregeix al marge de la proposta.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484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4617B"/>
                </a:solidFill>
              </a:rPr>
              <a:t>4.- Capacity Building in the field of HE.</a:t>
            </a:r>
            <a:endParaRPr lang="en-GB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Finançament:</a:t>
            </a:r>
          </a:p>
          <a:p>
            <a:endParaRPr lang="en-GB" dirty="0"/>
          </a:p>
          <a:p>
            <a:r>
              <a:rPr lang="ca-ES" dirty="0" smtClean="0"/>
              <a:t>Mínim de 500.000€, màxim de 1.000.000€.</a:t>
            </a:r>
          </a:p>
          <a:p>
            <a:r>
              <a:rPr lang="ca-ES" dirty="0" smtClean="0"/>
              <a:t>Partides pressupostàries:</a:t>
            </a:r>
          </a:p>
          <a:p>
            <a:r>
              <a:rPr lang="ca-ES" dirty="0" smtClean="0"/>
              <a:t>Staff costs, </a:t>
            </a:r>
            <a:r>
              <a:rPr lang="ca-ES" dirty="0" err="1" smtClean="0"/>
              <a:t>travel</a:t>
            </a:r>
            <a:r>
              <a:rPr lang="ca-ES" dirty="0" smtClean="0"/>
              <a:t>, costs of </a:t>
            </a:r>
            <a:r>
              <a:rPr lang="ca-ES" dirty="0" err="1" smtClean="0"/>
              <a:t>stay</a:t>
            </a:r>
            <a:r>
              <a:rPr lang="ca-ES" dirty="0" smtClean="0"/>
              <a:t>, </a:t>
            </a:r>
            <a:r>
              <a:rPr lang="ca-ES" dirty="0" err="1" smtClean="0"/>
              <a:t>equipment</a:t>
            </a:r>
            <a:r>
              <a:rPr lang="ca-ES" dirty="0" smtClean="0"/>
              <a:t> (max.30%), </a:t>
            </a:r>
            <a:r>
              <a:rPr lang="ca-ES" dirty="0" err="1" smtClean="0"/>
              <a:t>sub-contracting</a:t>
            </a:r>
            <a:r>
              <a:rPr lang="ca-ES" dirty="0" smtClean="0"/>
              <a:t> (</a:t>
            </a:r>
            <a:r>
              <a:rPr lang="ca-ES" dirty="0" err="1" smtClean="0"/>
              <a:t>max</a:t>
            </a:r>
            <a:r>
              <a:rPr lang="ca-ES" dirty="0" smtClean="0"/>
              <a:t>. 10%).</a:t>
            </a:r>
          </a:p>
          <a:p>
            <a:endParaRPr lang="ca-ES" dirty="0" smtClean="0"/>
          </a:p>
          <a:p>
            <a:r>
              <a:rPr lang="ca-ES" dirty="0" smtClean="0"/>
              <a:t>Mobilitat d’estudiants i professors:</a:t>
            </a:r>
          </a:p>
          <a:p>
            <a:r>
              <a:rPr lang="ca-ES" dirty="0" smtClean="0"/>
              <a:t>Travel </a:t>
            </a:r>
            <a:r>
              <a:rPr lang="ca-ES" dirty="0" err="1" smtClean="0"/>
              <a:t>and</a:t>
            </a:r>
            <a:r>
              <a:rPr lang="ca-ES" dirty="0" smtClean="0"/>
              <a:t> </a:t>
            </a:r>
            <a:r>
              <a:rPr lang="ca-ES" dirty="0" err="1" smtClean="0"/>
              <a:t>Subsistence</a:t>
            </a:r>
            <a:r>
              <a:rPr lang="ca-ES" dirty="0" smtClean="0"/>
              <a:t> costs.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640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4617B"/>
                </a:solidFill>
              </a:rPr>
              <a:t>4.- Capacity Building in the field of HE.</a:t>
            </a:r>
            <a:endParaRPr lang="en-GB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i="1" dirty="0" smtClean="0"/>
              <a:t>Es valorarà:</a:t>
            </a:r>
          </a:p>
          <a:p>
            <a:endParaRPr lang="ca-ES" dirty="0"/>
          </a:p>
          <a:p>
            <a:r>
              <a:rPr lang="ca-ES" dirty="0" smtClean="0"/>
              <a:t>L’anàlisi de les necessitats i objectius de les regions on recau l’acció.</a:t>
            </a:r>
          </a:p>
          <a:p>
            <a:r>
              <a:rPr lang="ca-ES" dirty="0" smtClean="0"/>
              <a:t>L’estratègia de modernització, desenvolupament e internacionalització de les institucions dels </a:t>
            </a:r>
            <a:r>
              <a:rPr lang="ca-ES" dirty="0" err="1" smtClean="0"/>
              <a:t>PaC</a:t>
            </a:r>
            <a:r>
              <a:rPr lang="ca-ES" dirty="0" smtClean="0"/>
              <a:t> que formen el consorci.</a:t>
            </a:r>
          </a:p>
          <a:p>
            <a:r>
              <a:rPr lang="ca-ES" dirty="0" smtClean="0"/>
              <a:t>Demostrar que els resultats que vosaltres aconseguireu, no haguessin sigut possibles amb el finançament local, regional o nacional establerts.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8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1.- Joint Master Degree (JMD)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Consorci:</a:t>
            </a:r>
          </a:p>
          <a:p>
            <a:pPr marL="0" indent="0">
              <a:buNone/>
            </a:pPr>
            <a:r>
              <a:rPr lang="ca-ES" dirty="0" smtClean="0"/>
              <a:t> </a:t>
            </a:r>
          </a:p>
          <a:p>
            <a:r>
              <a:rPr lang="ca-ES" dirty="0" smtClean="0"/>
              <a:t>Tres </a:t>
            </a:r>
            <a:r>
              <a:rPr lang="ca-ES" dirty="0" err="1" smtClean="0"/>
              <a:t>HEI’s</a:t>
            </a:r>
            <a:r>
              <a:rPr lang="ca-ES" dirty="0" smtClean="0"/>
              <a:t> de tres països diferents dels Programme Countries (</a:t>
            </a:r>
            <a:r>
              <a:rPr lang="ca-ES" dirty="0" err="1" smtClean="0"/>
              <a:t>PrC</a:t>
            </a:r>
            <a:r>
              <a:rPr lang="ca-ES" dirty="0" smtClean="0"/>
              <a:t>).</a:t>
            </a:r>
          </a:p>
          <a:p>
            <a:r>
              <a:rPr lang="ca-ES" dirty="0" smtClean="0"/>
              <a:t>Institucions dels </a:t>
            </a:r>
            <a:r>
              <a:rPr lang="ca-ES" dirty="0" err="1" smtClean="0"/>
              <a:t>Partner</a:t>
            </a:r>
            <a:r>
              <a:rPr lang="ca-ES" dirty="0" smtClean="0"/>
              <a:t> Countries (</a:t>
            </a:r>
            <a:r>
              <a:rPr lang="ca-ES" dirty="0" err="1" smtClean="0"/>
              <a:t>PaC</a:t>
            </a:r>
            <a:r>
              <a:rPr lang="ca-ES" dirty="0" smtClean="0"/>
              <a:t>).</a:t>
            </a:r>
          </a:p>
          <a:p>
            <a:r>
              <a:rPr lang="ca-ES" dirty="0" smtClean="0"/>
              <a:t>Ho lidera una Universitat dels </a:t>
            </a:r>
            <a:r>
              <a:rPr lang="ca-ES" dirty="0" err="1" smtClean="0"/>
              <a:t>PrC</a:t>
            </a:r>
            <a:r>
              <a:rPr lang="ca-ES" dirty="0" smtClean="0"/>
              <a:t>.</a:t>
            </a:r>
          </a:p>
          <a:p>
            <a:r>
              <a:rPr lang="ca-ES" dirty="0" smtClean="0"/>
              <a:t>Novetat: Japó, figura de </a:t>
            </a:r>
            <a:r>
              <a:rPr lang="ca-ES" dirty="0"/>
              <a:t>C</a:t>
            </a:r>
            <a:r>
              <a:rPr lang="ca-ES" dirty="0" smtClean="0"/>
              <a:t>o-coordinador.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845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4617B"/>
                </a:solidFill>
              </a:rPr>
              <a:t>4.- Capacity Building in the field of HE.</a:t>
            </a:r>
            <a:endParaRPr lang="en-GB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Plans </a:t>
            </a:r>
            <a:r>
              <a:rPr lang="ca-ES" dirty="0" smtClean="0"/>
              <a:t>factibles.</a:t>
            </a:r>
          </a:p>
          <a:p>
            <a:r>
              <a:rPr lang="ca-ES" dirty="0" smtClean="0"/>
              <a:t>Definició I solució dels riscos del projecte.</a:t>
            </a:r>
          </a:p>
          <a:p>
            <a:endParaRPr lang="ca-ES" dirty="0" smtClean="0"/>
          </a:p>
          <a:p>
            <a:endParaRPr lang="ca-ES" dirty="0" smtClean="0"/>
          </a:p>
          <a:p>
            <a:r>
              <a:rPr lang="ca-ES" b="1" dirty="0" smtClean="0"/>
              <a:t>Termini: 07/02/2019, a les 12:00h.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41317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5.- Jean Monnet.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lvl="0">
              <a:buClr>
                <a:srgbClr val="0BD0D9"/>
              </a:buClr>
            </a:pPr>
            <a:r>
              <a:rPr lang="ca-ES" dirty="0" smtClean="0">
                <a:solidFill>
                  <a:prstClr val="black"/>
                </a:solidFill>
              </a:rPr>
              <a:t>Promoció de l'excel·lència en docència e investigació en el camp dels estudis de la UE al món.</a:t>
            </a:r>
          </a:p>
          <a:p>
            <a:pPr lvl="0">
              <a:buClr>
                <a:srgbClr val="0BD0D9"/>
              </a:buClr>
            </a:pPr>
            <a:endParaRPr lang="ca-ES" dirty="0" smtClean="0">
              <a:solidFill>
                <a:prstClr val="black"/>
              </a:solidFill>
            </a:endParaRPr>
          </a:p>
          <a:p>
            <a:r>
              <a:rPr lang="ca-ES" dirty="0" smtClean="0"/>
              <a:t>Debats entre el món acadèmic I polític.</a:t>
            </a:r>
          </a:p>
          <a:p>
            <a:endParaRPr lang="ca-ES" dirty="0" smtClean="0"/>
          </a:p>
          <a:p>
            <a:r>
              <a:rPr lang="ca-ES" dirty="0" smtClean="0"/>
              <a:t>Procés de integració Europea, tant intern com extern.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786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5.- Jean Monnet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Jean Monnet Modules (40 </a:t>
            </a:r>
            <a:r>
              <a:rPr lang="en-GB" dirty="0" err="1" smtClean="0"/>
              <a:t>hores</a:t>
            </a:r>
            <a:r>
              <a:rPr lang="en-GB" dirty="0" smtClean="0"/>
              <a:t>/any, 3 </a:t>
            </a:r>
            <a:r>
              <a:rPr lang="en-GB" dirty="0" err="1" smtClean="0"/>
              <a:t>anys</a:t>
            </a:r>
            <a:r>
              <a:rPr lang="en-GB" dirty="0" smtClean="0"/>
              <a:t>, 30.000€, 75% de la Grant).</a:t>
            </a:r>
          </a:p>
          <a:p>
            <a:endParaRPr lang="en-GB" dirty="0" smtClean="0"/>
          </a:p>
          <a:p>
            <a:r>
              <a:rPr lang="en-GB" dirty="0" smtClean="0"/>
              <a:t>Jean Monnet Chairs (90 </a:t>
            </a:r>
            <a:r>
              <a:rPr lang="en-GB" dirty="0" err="1" smtClean="0"/>
              <a:t>hores</a:t>
            </a:r>
            <a:r>
              <a:rPr lang="en-GB" dirty="0" smtClean="0"/>
              <a:t>/any, 3 </a:t>
            </a:r>
            <a:r>
              <a:rPr lang="en-GB" dirty="0" err="1" smtClean="0"/>
              <a:t>anys</a:t>
            </a:r>
            <a:r>
              <a:rPr lang="en-GB" dirty="0" smtClean="0"/>
              <a:t>, 50.000€, 75% de la Grant)</a:t>
            </a:r>
          </a:p>
          <a:p>
            <a:endParaRPr lang="en-GB" dirty="0" smtClean="0"/>
          </a:p>
          <a:p>
            <a:r>
              <a:rPr lang="en-GB" dirty="0" smtClean="0"/>
              <a:t>Jean Monnet Centres of Excellence (3 </a:t>
            </a:r>
            <a:r>
              <a:rPr lang="en-GB" dirty="0" err="1" smtClean="0"/>
              <a:t>anys</a:t>
            </a:r>
            <a:r>
              <a:rPr lang="en-GB" dirty="0" smtClean="0"/>
              <a:t>, 100.000€, 80% de la Grant </a:t>
            </a:r>
            <a:r>
              <a:rPr lang="en-GB" dirty="0" err="1" smtClean="0"/>
              <a:t>amb</a:t>
            </a:r>
            <a:r>
              <a:rPr lang="en-GB" dirty="0" smtClean="0"/>
              <a:t> Staff, </a:t>
            </a:r>
            <a:r>
              <a:rPr lang="en-GB" dirty="0" err="1" smtClean="0"/>
              <a:t>viatges</a:t>
            </a:r>
            <a:r>
              <a:rPr lang="en-GB" dirty="0" smtClean="0"/>
              <a:t>, </a:t>
            </a:r>
            <a:r>
              <a:rPr lang="en-GB" dirty="0" err="1" smtClean="0"/>
              <a:t>equipament</a:t>
            </a:r>
            <a:r>
              <a:rPr lang="en-GB" dirty="0" smtClean="0"/>
              <a:t> I c. </a:t>
            </a:r>
            <a:r>
              <a:rPr lang="en-GB" dirty="0" err="1" smtClean="0"/>
              <a:t>Indirectes</a:t>
            </a:r>
            <a:r>
              <a:rPr lang="en-GB" dirty="0" smtClean="0"/>
              <a:t>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408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4617B"/>
                </a:solidFill>
              </a:rPr>
              <a:t>5.- Jean Monnet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BD0D9"/>
              </a:buClr>
            </a:pPr>
            <a:endParaRPr lang="en-GB" sz="2000" dirty="0" smtClean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GB" sz="2000" dirty="0" smtClean="0">
                <a:solidFill>
                  <a:prstClr val="black"/>
                </a:solidFill>
              </a:rPr>
              <a:t>Jean </a:t>
            </a:r>
            <a:r>
              <a:rPr lang="en-GB" sz="2000" dirty="0">
                <a:solidFill>
                  <a:prstClr val="black"/>
                </a:solidFill>
              </a:rPr>
              <a:t>Monnet Networks (</a:t>
            </a:r>
            <a:r>
              <a:rPr lang="ca-ES" sz="2000" dirty="0">
                <a:solidFill>
                  <a:prstClr val="black"/>
                </a:solidFill>
              </a:rPr>
              <a:t>recolzen la creació I desenvolupament de consorcis d’agents internacionals d’universitats i centres d’investigació entre d'altres</a:t>
            </a:r>
            <a:r>
              <a:rPr lang="ca-ES" sz="2000" dirty="0" smtClean="0">
                <a:solidFill>
                  <a:prstClr val="black"/>
                </a:solidFill>
              </a:rPr>
              <a:t>):</a:t>
            </a:r>
          </a:p>
          <a:p>
            <a:pPr lvl="0">
              <a:buClr>
                <a:srgbClr val="0BD0D9"/>
              </a:buClr>
            </a:pPr>
            <a:r>
              <a:rPr lang="ca-ES" sz="2000" dirty="0" smtClean="0">
                <a:solidFill>
                  <a:prstClr val="black"/>
                </a:solidFill>
              </a:rPr>
              <a:t>3 anys, 300.000€, 80% de la </a:t>
            </a:r>
            <a:r>
              <a:rPr lang="ca-ES" sz="2000" dirty="0" err="1" smtClean="0">
                <a:solidFill>
                  <a:prstClr val="black"/>
                </a:solidFill>
              </a:rPr>
              <a:t>Grant</a:t>
            </a:r>
            <a:r>
              <a:rPr lang="ca-ES" sz="2000" dirty="0" smtClean="0">
                <a:solidFill>
                  <a:prstClr val="black"/>
                </a:solidFill>
              </a:rPr>
              <a:t> amb Staff, viatges, equipament i costos indirectes.</a:t>
            </a:r>
            <a:endParaRPr lang="ca-ES" sz="2000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endParaRPr lang="en-GB" sz="2000" dirty="0" smtClean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GB" sz="2000" dirty="0" smtClean="0">
                <a:solidFill>
                  <a:prstClr val="black"/>
                </a:solidFill>
              </a:rPr>
              <a:t>Jean </a:t>
            </a:r>
            <a:r>
              <a:rPr lang="en-GB" sz="2000" dirty="0">
                <a:solidFill>
                  <a:prstClr val="black"/>
                </a:solidFill>
              </a:rPr>
              <a:t>Monnet </a:t>
            </a:r>
            <a:r>
              <a:rPr lang="en-GB" sz="2000" dirty="0" smtClean="0">
                <a:solidFill>
                  <a:prstClr val="black"/>
                </a:solidFill>
              </a:rPr>
              <a:t>Projects:</a:t>
            </a:r>
          </a:p>
          <a:p>
            <a:pPr lvl="0">
              <a:buClr>
                <a:srgbClr val="0BD0D9"/>
              </a:buClr>
            </a:pPr>
            <a:r>
              <a:rPr lang="en-GB" sz="2000" dirty="0" smtClean="0">
                <a:solidFill>
                  <a:prstClr val="black"/>
                </a:solidFill>
              </a:rPr>
              <a:t>12, 18 o 24 </a:t>
            </a:r>
            <a:r>
              <a:rPr lang="en-GB" sz="2000" dirty="0" err="1" smtClean="0">
                <a:solidFill>
                  <a:prstClr val="black"/>
                </a:solidFill>
              </a:rPr>
              <a:t>mesos</a:t>
            </a:r>
            <a:r>
              <a:rPr lang="en-GB" sz="2000" dirty="0" smtClean="0">
                <a:solidFill>
                  <a:prstClr val="black"/>
                </a:solidFill>
              </a:rPr>
              <a:t>. 60.000€ 75% de la Grant. Unit Cost per </a:t>
            </a:r>
            <a:r>
              <a:rPr lang="en-GB" sz="2000" dirty="0" err="1" smtClean="0">
                <a:solidFill>
                  <a:prstClr val="black"/>
                </a:solidFill>
              </a:rPr>
              <a:t>participar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en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Conferències</a:t>
            </a:r>
            <a:r>
              <a:rPr lang="en-GB" sz="2000" dirty="0" smtClean="0">
                <a:solidFill>
                  <a:prstClr val="black"/>
                </a:solidFill>
              </a:rPr>
              <a:t> I </a:t>
            </a:r>
            <a:r>
              <a:rPr lang="en-GB" sz="2000" dirty="0" err="1" smtClean="0">
                <a:solidFill>
                  <a:prstClr val="black"/>
                </a:solidFill>
              </a:rPr>
              <a:t>cantitat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fixa</a:t>
            </a:r>
            <a:r>
              <a:rPr lang="en-GB" sz="2000" dirty="0" smtClean="0">
                <a:solidFill>
                  <a:prstClr val="black"/>
                </a:solidFill>
              </a:rPr>
              <a:t> per </a:t>
            </a:r>
            <a:r>
              <a:rPr lang="en-GB" sz="2000" dirty="0" err="1" smtClean="0">
                <a:solidFill>
                  <a:prstClr val="black"/>
                </a:solidFill>
              </a:rPr>
              <a:t>activitats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</a:rPr>
              <a:t>complementàries</a:t>
            </a:r>
            <a:r>
              <a:rPr lang="en-GB" sz="2000" dirty="0" smtClean="0">
                <a:solidFill>
                  <a:prstClr val="black"/>
                </a:solidFill>
              </a:rPr>
              <a:t> de 25.000€</a:t>
            </a:r>
            <a:endParaRPr lang="en-GB" sz="2000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endParaRPr lang="en-GB" sz="2000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GB" sz="2000" b="1" dirty="0">
                <a:solidFill>
                  <a:prstClr val="black"/>
                </a:solidFill>
              </a:rPr>
              <a:t>Termini: 22/02/2019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00310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600" dirty="0" smtClean="0"/>
              <a:t>Presentació proposta</a:t>
            </a:r>
            <a:endParaRPr lang="ca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a-ES" dirty="0" smtClean="0"/>
              <a:t>Crear un compte a EU </a:t>
            </a:r>
            <a:r>
              <a:rPr lang="ca-ES" dirty="0" err="1" smtClean="0"/>
              <a:t>Login</a:t>
            </a:r>
            <a:r>
              <a:rPr lang="ca-ES" dirty="0" smtClean="0"/>
              <a:t> (antic ECAS):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webgate.ec.europa.eu/cas/eim/external/register.cgi</a:t>
            </a:r>
            <a:endParaRPr lang="en-GB" dirty="0" smtClean="0"/>
          </a:p>
          <a:p>
            <a:r>
              <a:rPr lang="en-GB" dirty="0" smtClean="0"/>
              <a:t>Nº PIC de la UB i </a:t>
            </a:r>
            <a:r>
              <a:rPr lang="ca-ES" dirty="0" smtClean="0"/>
              <a:t>dels socis dels </a:t>
            </a:r>
            <a:r>
              <a:rPr lang="en-GB" dirty="0" smtClean="0"/>
              <a:t>Programme Countries.</a:t>
            </a:r>
          </a:p>
          <a:p>
            <a:endParaRPr lang="en-GB" dirty="0"/>
          </a:p>
          <a:p>
            <a:r>
              <a:rPr lang="ca-ES" dirty="0" smtClean="0"/>
              <a:t>L’OMPI dóna suport:</a:t>
            </a:r>
          </a:p>
          <a:p>
            <a:r>
              <a:rPr lang="ca-ES" dirty="0" smtClean="0"/>
              <a:t>A l’elaboració del pressupost.</a:t>
            </a:r>
          </a:p>
          <a:p>
            <a:r>
              <a:rPr lang="ca-ES" dirty="0" smtClean="0"/>
              <a:t>Presentació de la proposta.</a:t>
            </a:r>
          </a:p>
          <a:p>
            <a:r>
              <a:rPr lang="ca-ES" dirty="0" smtClean="0"/>
              <a:t>Tramitació de signatures representant legal.</a:t>
            </a:r>
          </a:p>
          <a:p>
            <a:r>
              <a:rPr lang="ca-ES" dirty="0" smtClean="0"/>
              <a:t>En cas de concessió; gestió del projecte (documental i econòmica).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5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600" dirty="0" smtClean="0"/>
              <a:t>Dates presentació propostes UB</a:t>
            </a:r>
            <a:endParaRPr lang="ca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ca-ES" dirty="0" smtClean="0"/>
              <a:t>Una setmana abans del termini final.</a:t>
            </a:r>
          </a:p>
          <a:p>
            <a:endParaRPr lang="ca-ES" dirty="0" smtClean="0"/>
          </a:p>
          <a:p>
            <a:r>
              <a:rPr lang="ca-ES" dirty="0" smtClean="0"/>
              <a:t>Excepció: EMJMD: dos mesos abans del termini final</a:t>
            </a:r>
            <a:r>
              <a:rPr lang="en-GB" dirty="0"/>
              <a:t> </a:t>
            </a:r>
            <a:r>
              <a:rPr lang="en-GB" dirty="0" smtClean="0"/>
              <a:t>hem </a:t>
            </a:r>
            <a:r>
              <a:rPr lang="ca-ES" dirty="0" smtClean="0"/>
              <a:t>de tenir contacte per revisar amb la oficina de Gestió Acadèmica el contingut de la proposta.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682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Erasmus+</a:t>
            </a:r>
            <a:endParaRPr lang="en-GB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en-GB" sz="1600" dirty="0" smtClean="0"/>
          </a:p>
          <a:p>
            <a:pPr algn="ctr"/>
            <a:r>
              <a:rPr lang="ca-ES" sz="3000" dirty="0" smtClean="0"/>
              <a:t>Gràcies per l’atenció.</a:t>
            </a:r>
          </a:p>
          <a:p>
            <a:pPr algn="ctr"/>
            <a:endParaRPr lang="en-GB" sz="1600" dirty="0" smtClean="0"/>
          </a:p>
          <a:p>
            <a:pPr algn="ctr"/>
            <a:r>
              <a:rPr lang="ca-ES" sz="3200" dirty="0" smtClean="0"/>
              <a:t>Oficina Mobilitat I Programes </a:t>
            </a:r>
            <a:r>
              <a:rPr lang="en-GB" sz="3200" dirty="0" smtClean="0"/>
              <a:t>Internacionals (OMPI)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086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1.- Joint Master Degree (JMD)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ca-ES" dirty="0" smtClean="0"/>
              <a:t>Ha de portar-se a terme al menys en 2 països dels </a:t>
            </a:r>
            <a:r>
              <a:rPr lang="ca-ES" dirty="0" err="1" smtClean="0"/>
              <a:t>PrC</a:t>
            </a:r>
            <a:r>
              <a:rPr lang="ca-ES" dirty="0" smtClean="0"/>
              <a:t>.</a:t>
            </a:r>
          </a:p>
          <a:p>
            <a:r>
              <a:rPr lang="ca-ES" dirty="0" smtClean="0"/>
              <a:t>Si és amb Japó, una de les dos mobilitats ha de ser a la Universitat Japonesa. </a:t>
            </a:r>
          </a:p>
          <a:p>
            <a:r>
              <a:rPr lang="ca-ES" dirty="0" smtClean="0"/>
              <a:t>Finançament aproximat de 15 becats per edició. </a:t>
            </a:r>
          </a:p>
          <a:p>
            <a:r>
              <a:rPr lang="ca-ES" dirty="0" smtClean="0"/>
              <a:t>4 Acadèmics o professors convidats per edició.</a:t>
            </a:r>
          </a:p>
          <a:p>
            <a:endParaRPr lang="ca-ES" dirty="0"/>
          </a:p>
          <a:p>
            <a:r>
              <a:rPr lang="ca-ES" dirty="0" smtClean="0"/>
              <a:t>El 75% dels becats JMD han de ser per candidats dels </a:t>
            </a:r>
            <a:r>
              <a:rPr lang="ca-ES" dirty="0" err="1" smtClean="0"/>
              <a:t>Partner</a:t>
            </a:r>
            <a:r>
              <a:rPr lang="ca-ES" dirty="0" smtClean="0"/>
              <a:t> Countries.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609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1.- Joint Master Degree (JMD)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r>
              <a:rPr lang="ca-ES" dirty="0" smtClean="0"/>
              <a:t>Financen un any preparatori (opcional però recomanable) + 4 edicions:</a:t>
            </a:r>
          </a:p>
          <a:p>
            <a:endParaRPr lang="ca-ES" dirty="0" smtClean="0"/>
          </a:p>
          <a:p>
            <a:r>
              <a:rPr lang="ca-ES" i="1" dirty="0" smtClean="0"/>
              <a:t>Management:</a:t>
            </a:r>
          </a:p>
          <a:p>
            <a:r>
              <a:rPr lang="ca-ES" dirty="0" smtClean="0"/>
              <a:t>20.000€ per l’any preparatori.</a:t>
            </a:r>
          </a:p>
          <a:p>
            <a:r>
              <a:rPr lang="ca-ES" dirty="0" smtClean="0"/>
              <a:t>50.000€ per edició.</a:t>
            </a:r>
          </a:p>
          <a:p>
            <a:r>
              <a:rPr lang="ca-ES" i="1" dirty="0" err="1" smtClean="0"/>
              <a:t>Participation</a:t>
            </a:r>
            <a:r>
              <a:rPr lang="ca-ES" i="1" dirty="0" smtClean="0"/>
              <a:t> Cost:</a:t>
            </a:r>
          </a:p>
          <a:p>
            <a:r>
              <a:rPr lang="ca-ES" dirty="0" smtClean="0"/>
              <a:t>9.000€/any becat </a:t>
            </a:r>
            <a:r>
              <a:rPr lang="ca-ES" dirty="0" err="1" smtClean="0"/>
              <a:t>PaC</a:t>
            </a:r>
            <a:r>
              <a:rPr lang="ca-ES" dirty="0" smtClean="0"/>
              <a:t>.</a:t>
            </a:r>
          </a:p>
          <a:p>
            <a:r>
              <a:rPr lang="ca-ES" dirty="0" smtClean="0"/>
              <a:t>4.500€/any becat dels </a:t>
            </a:r>
            <a:r>
              <a:rPr lang="ca-ES" dirty="0" err="1" smtClean="0"/>
              <a:t>PrC</a:t>
            </a:r>
            <a:r>
              <a:rPr lang="ca-ES" dirty="0" smtClean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074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1.- Joint Master Degree (JMD)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i="1" dirty="0" smtClean="0"/>
              <a:t>Viatges I costos de instal·lació:</a:t>
            </a:r>
          </a:p>
          <a:p>
            <a:endParaRPr lang="ca-ES" i="1" dirty="0" smtClean="0"/>
          </a:p>
          <a:p>
            <a:r>
              <a:rPr lang="ca-ES" dirty="0" smtClean="0"/>
              <a:t>1.000€ becat </a:t>
            </a:r>
            <a:r>
              <a:rPr lang="ca-ES" dirty="0" err="1" smtClean="0"/>
              <a:t>PrC</a:t>
            </a:r>
            <a:r>
              <a:rPr lang="ca-ES" dirty="0" smtClean="0"/>
              <a:t>.</a:t>
            </a:r>
          </a:p>
          <a:p>
            <a:r>
              <a:rPr lang="ca-ES" dirty="0" smtClean="0"/>
              <a:t>2.000€ per costos viatge + 1.000€ costos instal·lació, becats </a:t>
            </a:r>
            <a:r>
              <a:rPr lang="ca-ES" dirty="0" err="1" smtClean="0"/>
              <a:t>PaC</a:t>
            </a:r>
            <a:r>
              <a:rPr lang="ca-ES" dirty="0" smtClean="0"/>
              <a:t> situats a menys de 4.000 </a:t>
            </a:r>
            <a:r>
              <a:rPr lang="ca-ES" dirty="0" err="1" smtClean="0"/>
              <a:t>Kms</a:t>
            </a:r>
            <a:r>
              <a:rPr lang="ca-ES" dirty="0" smtClean="0"/>
              <a:t>.</a:t>
            </a:r>
          </a:p>
          <a:p>
            <a:r>
              <a:rPr lang="ca-ES" dirty="0" smtClean="0"/>
              <a:t>3.000€  per costos viatge + 1.000€ costos instal·lació, becats </a:t>
            </a:r>
            <a:r>
              <a:rPr lang="ca-ES" dirty="0" err="1" smtClean="0"/>
              <a:t>PaC</a:t>
            </a:r>
            <a:r>
              <a:rPr lang="ca-ES" dirty="0" smtClean="0"/>
              <a:t> situats a més de 4.000 </a:t>
            </a:r>
            <a:r>
              <a:rPr lang="ca-ES" dirty="0" err="1" smtClean="0"/>
              <a:t>kms</a:t>
            </a:r>
            <a:r>
              <a:rPr lang="ca-ES" dirty="0" smtClean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346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1.- Joint Master Degree (JMD)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 smtClean="0"/>
          </a:p>
          <a:p>
            <a:r>
              <a:rPr lang="ca-ES" dirty="0" smtClean="0"/>
              <a:t>Costos dietes mensuals:</a:t>
            </a:r>
          </a:p>
          <a:p>
            <a:endParaRPr lang="ca-ES" dirty="0" smtClean="0"/>
          </a:p>
          <a:p>
            <a:r>
              <a:rPr lang="ca-ES" dirty="0" smtClean="0"/>
              <a:t>1.000€/mes per tota la duració del JMD.</a:t>
            </a:r>
          </a:p>
          <a:p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Els JMD estan finançats aproximadament entre 3 i 4 milions d’€.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337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1.- Joint Master Degree (JMD)</a:t>
            </a:r>
            <a:endParaRPr lang="en-GB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i="1" dirty="0" smtClean="0"/>
              <a:t>Consells de preparació de la proposta:</a:t>
            </a:r>
          </a:p>
          <a:p>
            <a:endParaRPr lang="ca-ES" i="1" dirty="0" smtClean="0"/>
          </a:p>
          <a:p>
            <a:r>
              <a:rPr lang="ca-ES" dirty="0" smtClean="0"/>
              <a:t>Excel·lència, innovació I competitivitat de la Unió Europea (UE).</a:t>
            </a:r>
          </a:p>
          <a:p>
            <a:r>
              <a:rPr lang="ca-ES" dirty="0" smtClean="0"/>
              <a:t>Claredat d’exposició del tipus de interacció entre el JMD I els agents no educatiu que intervenen en la realització del curs.</a:t>
            </a:r>
          </a:p>
          <a:p>
            <a:r>
              <a:rPr lang="ca-ES" dirty="0" smtClean="0"/>
              <a:t>Garantir la sostenibilitat més enllà del període final.</a:t>
            </a:r>
          </a:p>
          <a:p>
            <a:endParaRPr lang="ca-ES" i="1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6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ux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1572</TotalTime>
  <Words>2262</Words>
  <Application>Microsoft Office PowerPoint</Application>
  <PresentationFormat>Presentació en pantalla (4:3)</PresentationFormat>
  <Paragraphs>308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Títols de les diapositives</vt:lpstr>
      </vt:variant>
      <vt:variant>
        <vt:i4>46</vt:i4>
      </vt:variant>
    </vt:vector>
  </HeadingPairs>
  <TitlesOfParts>
    <vt:vector size="48" baseType="lpstr">
      <vt:lpstr>Flux</vt:lpstr>
      <vt:lpstr>1_Flux</vt:lpstr>
      <vt:lpstr>Erasmus+</vt:lpstr>
      <vt:lpstr>Erasmus+</vt:lpstr>
      <vt:lpstr>1.- Joint Master Degree (JMD)</vt:lpstr>
      <vt:lpstr>1.- Joint Master Degree (JMD)</vt:lpstr>
      <vt:lpstr>1.- Joint Master Degree (JMD)</vt:lpstr>
      <vt:lpstr>1.- Joint Master Degree (JMD)</vt:lpstr>
      <vt:lpstr>1.- Joint Master Degree (JMD)</vt:lpstr>
      <vt:lpstr>1.- Joint Master Degree (JMD)</vt:lpstr>
      <vt:lpstr>1.- Joint Master Degree (JMD)</vt:lpstr>
      <vt:lpstr>1.- Joint Master Degree (JMD)</vt:lpstr>
      <vt:lpstr>2.- Strategic Partnerships</vt:lpstr>
      <vt:lpstr>2.- Strategic Partnerships</vt:lpstr>
      <vt:lpstr>2.- Strategic Partnerships</vt:lpstr>
      <vt:lpstr>2.- Strategic Partnerships</vt:lpstr>
      <vt:lpstr>2.- Strategic Partnerships</vt:lpstr>
      <vt:lpstr>2.- Strategic Partnerships</vt:lpstr>
      <vt:lpstr>2.- Strategic Partnerships</vt:lpstr>
      <vt:lpstr>2.- Strategic Partnerships</vt:lpstr>
      <vt:lpstr>2.- Strategic Partnerships</vt:lpstr>
      <vt:lpstr>2.- Strategic Partnerships</vt:lpstr>
      <vt:lpstr>2.- Strategic Partnerships</vt:lpstr>
      <vt:lpstr>3.- Knowledge Alliances</vt:lpstr>
      <vt:lpstr>3.- Knowledge Alliances</vt:lpstr>
      <vt:lpstr>3.- Knowledge Alliances</vt:lpstr>
      <vt:lpstr>3.- Knowledge Alliances</vt:lpstr>
      <vt:lpstr>3.- Knowledge Alliances</vt:lpstr>
      <vt:lpstr>3.- Knowledge Alliances</vt:lpstr>
      <vt:lpstr>3.- Knowledge Alliances</vt:lpstr>
      <vt:lpstr>4.- Capacity Building in the field of HE.</vt:lpstr>
      <vt:lpstr>4.- Capacity Building in the field of HE.</vt:lpstr>
      <vt:lpstr>4.- Capacity Building in the field of HE.</vt:lpstr>
      <vt:lpstr>4.- Capacity Building in the field of HE.</vt:lpstr>
      <vt:lpstr>4.- Capacity Building in the field of HE.</vt:lpstr>
      <vt:lpstr>4.- Capacity Building in the field of HE.</vt:lpstr>
      <vt:lpstr>4.- Capacity Building in the field of HE.</vt:lpstr>
      <vt:lpstr>4.- Capacity Building in the field of HE.</vt:lpstr>
      <vt:lpstr>4.- Capacity Building in the field of HE.</vt:lpstr>
      <vt:lpstr>4.- Capacity Building in the field of HE.</vt:lpstr>
      <vt:lpstr>4.- Capacity Building in the field of HE.</vt:lpstr>
      <vt:lpstr>4.- Capacity Building in the field of HE.</vt:lpstr>
      <vt:lpstr>5.- Jean Monnet.</vt:lpstr>
      <vt:lpstr>5.- Jean Monnet</vt:lpstr>
      <vt:lpstr>5.- Jean Monnet</vt:lpstr>
      <vt:lpstr>Presentació proposta</vt:lpstr>
      <vt:lpstr>Dates presentació propostes UB</vt:lpstr>
      <vt:lpstr>Erasmus+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ub</dc:creator>
  <cp:lastModifiedBy>UB</cp:lastModifiedBy>
  <cp:revision>112</cp:revision>
  <cp:lastPrinted>2016-11-11T09:56:03Z</cp:lastPrinted>
  <dcterms:created xsi:type="dcterms:W3CDTF">2014-11-06T08:08:14Z</dcterms:created>
  <dcterms:modified xsi:type="dcterms:W3CDTF">2018-12-18T07:19:37Z</dcterms:modified>
</cp:coreProperties>
</file>